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0" r:id="rId6"/>
    <p:sldId id="268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Edades promedio de usuarias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20 - 30 años </c:v>
                </c:pt>
                <c:pt idx="1">
                  <c:v>31 - 40 años </c:v>
                </c:pt>
                <c:pt idx="2">
                  <c:v>41 -50 años </c:v>
                </c:pt>
                <c:pt idx="3">
                  <c:v>61 - 70 años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20 - 30 años </c:v>
                </c:pt>
                <c:pt idx="1">
                  <c:v>31 - 40 años </c:v>
                </c:pt>
                <c:pt idx="2">
                  <c:v>41 -50 años </c:v>
                </c:pt>
                <c:pt idx="3">
                  <c:v>61 - 70 años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20 - 30 años </c:v>
                </c:pt>
                <c:pt idx="1">
                  <c:v>31 - 40 años </c:v>
                </c:pt>
                <c:pt idx="2">
                  <c:v>41 -50 años </c:v>
                </c:pt>
                <c:pt idx="3">
                  <c:v>61 - 70 años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Estado</a:t>
            </a:r>
            <a:r>
              <a:rPr lang="es-MX" baseline="0" dirty="0"/>
              <a:t> Civil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Casada </c:v>
                </c:pt>
                <c:pt idx="1">
                  <c:v>Unión libre </c:v>
                </c:pt>
                <c:pt idx="2">
                  <c:v>Soltera</c:v>
                </c:pt>
                <c:pt idx="3">
                  <c:v>Divorciada 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baseline="0" dirty="0"/>
              <a:t>Ocupación 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6-4303-BE11-8D65B213CE2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5886-4303-BE11-8D65B213CE2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Hogar</c:v>
                </c:pt>
                <c:pt idx="1">
                  <c:v>Empleada 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5886-4303-BE11-8D65B213CE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74914840"/>
        <c:axId val="274915496"/>
      </c:barChart>
      <c:catAx>
        <c:axId val="27491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5496"/>
        <c:crosses val="autoZero"/>
        <c:auto val="1"/>
        <c:lblAlgn val="ctr"/>
        <c:lblOffset val="100"/>
        <c:noMultiLvlLbl val="0"/>
      </c:catAx>
      <c:valAx>
        <c:axId val="274915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7491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Escolaridad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65000"/>
                    <a:tint val="98000"/>
                    <a:lumMod val="114000"/>
                  </a:schemeClr>
                </a:gs>
                <a:gs pos="100000">
                  <a:schemeClr val="accent4">
                    <a:shade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Secundaria </c:v>
                </c:pt>
                <c:pt idx="1">
                  <c:v>Preparatoria </c:v>
                </c:pt>
                <c:pt idx="2">
                  <c:v>Licenciatura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Secundaria </c:v>
                </c:pt>
                <c:pt idx="1">
                  <c:v>Preparatoria </c:v>
                </c:pt>
                <c:pt idx="2">
                  <c:v>Licenciatura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65000"/>
                    <a:tint val="98000"/>
                    <a:lumMod val="114000"/>
                  </a:schemeClr>
                </a:gs>
                <a:gs pos="100000">
                  <a:schemeClr val="accent4">
                    <a:tint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Secundaria </c:v>
                </c:pt>
                <c:pt idx="1">
                  <c:v>Preparatoria </c:v>
                </c:pt>
                <c:pt idx="2">
                  <c:v>Licenciatura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Comunidades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lumMod val="114000"/>
                  </a:schemeClr>
                </a:gs>
                <a:gs pos="100000">
                  <a:schemeClr val="accent1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2">
                  <c:v>Maney</c:v>
                </c:pt>
                <c:pt idx="4">
                  <c:v>La Sabinita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20-41EB-867B-DF35CA55276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2">
                  <c:v>Maney</c:v>
                </c:pt>
                <c:pt idx="4">
                  <c:v>La Sabinita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5620-41EB-867B-DF35CA55276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5"/>
                <c:pt idx="0">
                  <c:v>Barrios de Huichapan </c:v>
                </c:pt>
                <c:pt idx="2">
                  <c:v>Maney</c:v>
                </c:pt>
                <c:pt idx="4">
                  <c:v>La Sabinita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5620-41EB-867B-DF35CA552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99385736"/>
        <c:axId val="399383440"/>
      </c:barChart>
      <c:catAx>
        <c:axId val="399385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3440"/>
        <c:crosses val="autoZero"/>
        <c:auto val="1"/>
        <c:lblAlgn val="ctr"/>
        <c:lblOffset val="100"/>
        <c:noMultiLvlLbl val="0"/>
      </c:catAx>
      <c:valAx>
        <c:axId val="39938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99385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Tipo de asesorías y violencia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3.8646038385826774E-2"/>
          <c:y val="0.1149258664538714"/>
          <c:w val="0.93635396161417328"/>
          <c:h val="0.767486542354420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lumMod val="114000"/>
                  </a:schemeClr>
                </a:gs>
                <a:gs pos="100000">
                  <a:schemeClr val="accent2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93-4BE8-9204-3515CE4162C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lumMod val="114000"/>
                  </a:schemeClr>
                </a:gs>
                <a:gs pos="100000">
                  <a:schemeClr val="accent4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E793-4BE8-9204-3515CE4162C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8000"/>
                    <a:lumMod val="114000"/>
                  </a:schemeClr>
                </a:gs>
                <a:gs pos="100000">
                  <a:schemeClr val="accent6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Hoja1!$A$2:$A$9</c:f>
              <c:strCache>
                <c:ptCount val="8"/>
                <c:pt idx="0">
                  <c:v>Guarda y Custodia, pensión</c:v>
                </c:pt>
                <c:pt idx="1">
                  <c:v>Divorcio</c:v>
                </c:pt>
                <c:pt idx="2">
                  <c:v>Violencia Familiar</c:v>
                </c:pt>
                <c:pt idx="3">
                  <c:v>Otra</c:v>
                </c:pt>
                <c:pt idx="5">
                  <c:v>Economica </c:v>
                </c:pt>
                <c:pt idx="6">
                  <c:v>Psicologica   </c:v>
                </c:pt>
                <c:pt idx="7">
                  <c:v>No aplica </c:v>
                </c:pt>
              </c:strCache>
            </c:strRef>
          </c:cat>
          <c:val>
            <c:numRef>
              <c:f>Hoja1!$D$2:$D$9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E793-4BE8-9204-3515CE416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16"/>
        <c:axId val="482803608"/>
        <c:axId val="482805248"/>
      </c:barChart>
      <c:catAx>
        <c:axId val="48280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5248"/>
        <c:crosses val="autoZero"/>
        <c:auto val="1"/>
        <c:lblAlgn val="ctr"/>
        <c:lblOffset val="100"/>
        <c:noMultiLvlLbl val="0"/>
      </c:catAx>
      <c:valAx>
        <c:axId val="48280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82803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/>
              <a:t>Canalización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65000"/>
                    <a:tint val="98000"/>
                    <a:lumMod val="114000"/>
                  </a:schemeClr>
                </a:gs>
                <a:gs pos="100000">
                  <a:schemeClr val="accent3">
                    <a:shade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5000"/>
                    <a:tint val="98000"/>
                    <a:lumMod val="114000"/>
                  </a:schemeClr>
                </a:gs>
                <a:gs pos="100000">
                  <a:schemeClr val="accent3">
                    <a:tint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Modulo PAIMEF </c:v>
                </c:pt>
                <c:pt idx="1">
                  <c:v>Juez Conciliador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MX" dirty="0"/>
              <a:t>Total</a:t>
            </a:r>
            <a:r>
              <a:rPr lang="es-MX" baseline="0" dirty="0"/>
              <a:t> de servicios </a:t>
            </a:r>
            <a:endParaRPr lang="es-MX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65000"/>
                    <a:tint val="98000"/>
                    <a:lumMod val="114000"/>
                  </a:schemeClr>
                </a:gs>
                <a:gs pos="100000">
                  <a:schemeClr val="accent3">
                    <a:shade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5C-4643-B255-3A011636D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8000"/>
                    <a:lumMod val="114000"/>
                  </a:schemeClr>
                </a:gs>
                <a:gs pos="100000">
                  <a:schemeClr val="accent3"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205C-4643-B255-3A011636D6C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65000"/>
                    <a:tint val="98000"/>
                    <a:lumMod val="114000"/>
                  </a:schemeClr>
                </a:gs>
                <a:gs pos="100000">
                  <a:schemeClr val="accent3">
                    <a:tint val="65000"/>
                    <a:shade val="90000"/>
                    <a:lumMod val="8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Asesoria 1er vez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205C-4643-B255-3A011636D6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3843464"/>
        <c:axId val="443844120"/>
      </c:barChart>
      <c:catAx>
        <c:axId val="44384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4120"/>
        <c:crosses val="autoZero"/>
        <c:auto val="1"/>
        <c:lblAlgn val="ctr"/>
        <c:lblOffset val="100"/>
        <c:noMultiLvlLbl val="0"/>
      </c:catAx>
      <c:valAx>
        <c:axId val="44384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4384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A849A-D86E-4023-BE1F-779F62487A5E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DB91-07C3-4DCB-8EED-5BC52714F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1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891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87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336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205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02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131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932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669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83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36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325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262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171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5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035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61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B79FC5-B816-4B51-B9AF-16248F175DC7}" type="datetimeFigureOut">
              <a:rPr lang="es-MX" smtClean="0"/>
              <a:t>22/10/2024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A1EE-C632-470D-AC22-5644CB2A190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533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ECE61-8FDB-4F4B-8349-AF269A90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pPr algn="ctr"/>
            <a:r>
              <a:rPr lang="es-MX" b="1" dirty="0">
                <a:latin typeface="Agency FB" panose="020B0503020202020204" pitchFamily="34" charset="0"/>
              </a:rPr>
              <a:t>Estadística del mes Agosto 2024 Área Jurídica </a:t>
            </a:r>
          </a:p>
        </p:txBody>
      </p:sp>
    </p:spTree>
    <p:extLst>
      <p:ext uri="{BB962C8B-B14F-4D97-AF65-F5344CB8AC3E}">
        <p14:creationId xmlns:p14="http://schemas.microsoft.com/office/powerpoint/2010/main" val="181394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065614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5943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26037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19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5A322F7-5E5D-45A4-958C-3E629F3022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281594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6734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7300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24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85F684E-4C4D-4A7C-8F2D-D94BAB9D4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05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41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8EE52DA-2344-4C95-98BE-4AA682D2A5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03733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99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13610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96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E7F7EAF-7A9B-4874-972C-123FF4E95A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66652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5546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7478</TotalTime>
  <Words>25</Words>
  <Application>Microsoft Office PowerPoint</Application>
  <PresentationFormat>Panorámica</PresentationFormat>
  <Paragraphs>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Agency FB</vt:lpstr>
      <vt:lpstr>Arial</vt:lpstr>
      <vt:lpstr>Calibri</vt:lpstr>
      <vt:lpstr>Century Gothic</vt:lpstr>
      <vt:lpstr>Wingdings 3</vt:lpstr>
      <vt:lpstr>Ion</vt:lpstr>
      <vt:lpstr>Estadística del mes Agosto 2024 Área Jurídica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del mes de Abril 2021 Área Jurídica </dc:title>
  <dc:creator>Lupita Galindo</dc:creator>
  <cp:lastModifiedBy>Instancia Municipal de la mujer</cp:lastModifiedBy>
  <cp:revision>46</cp:revision>
  <dcterms:created xsi:type="dcterms:W3CDTF">2021-06-02T14:44:20Z</dcterms:created>
  <dcterms:modified xsi:type="dcterms:W3CDTF">2024-10-22T17:21:44Z</dcterms:modified>
</cp:coreProperties>
</file>