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Edades promedio de usuarias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20 - 30 años </c:v>
                </c:pt>
                <c:pt idx="1">
                  <c:v>31 - 40 años </c:v>
                </c:pt>
                <c:pt idx="2">
                  <c:v>41 -50 años </c:v>
                </c:pt>
                <c:pt idx="3">
                  <c:v>61 - 70 años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20 - 30 años </c:v>
                </c:pt>
                <c:pt idx="1">
                  <c:v>31 - 40 años </c:v>
                </c:pt>
                <c:pt idx="2">
                  <c:v>41 -50 años </c:v>
                </c:pt>
                <c:pt idx="3">
                  <c:v>61 - 70 años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20 - 30 años </c:v>
                </c:pt>
                <c:pt idx="1">
                  <c:v>31 - 40 años </c:v>
                </c:pt>
                <c:pt idx="2">
                  <c:v>41 -50 años </c:v>
                </c:pt>
                <c:pt idx="3">
                  <c:v>61 - 70 años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dirty="0"/>
              <a:t>Estado</a:t>
            </a:r>
            <a:r>
              <a:rPr lang="es-MX" baseline="0" dirty="0"/>
              <a:t> Civil 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baseline="0" dirty="0"/>
              <a:t>Ocupación  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Escolaridad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65000"/>
                    <a:tint val="98000"/>
                    <a:lumMod val="114000"/>
                  </a:schemeClr>
                </a:gs>
                <a:gs pos="100000">
                  <a:schemeClr val="accent4">
                    <a:shade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Secundaria </c:v>
                </c:pt>
                <c:pt idx="1">
                  <c:v>Preparatoria </c:v>
                </c:pt>
                <c:pt idx="2">
                  <c:v>Licenciatura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Secundaria </c:v>
                </c:pt>
                <c:pt idx="1">
                  <c:v>Preparatoria </c:v>
                </c:pt>
                <c:pt idx="2">
                  <c:v>Licenciatura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620-41EB-867B-DF35CA55276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5000"/>
                    <a:tint val="98000"/>
                    <a:lumMod val="114000"/>
                  </a:schemeClr>
                </a:gs>
                <a:gs pos="100000">
                  <a:schemeClr val="accent4">
                    <a:tint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Secundaria </c:v>
                </c:pt>
                <c:pt idx="1">
                  <c:v>Preparatoria </c:v>
                </c:pt>
                <c:pt idx="2">
                  <c:v>Licenciatura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dirty="0"/>
              <a:t>Comunidades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5"/>
                <c:pt idx="0">
                  <c:v>Barrios de Huichapan </c:v>
                </c:pt>
                <c:pt idx="2">
                  <c:v>Maney</c:v>
                </c:pt>
                <c:pt idx="4">
                  <c:v>La Sabinita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5"/>
                <c:pt idx="0">
                  <c:v>Barrios de Huichapan </c:v>
                </c:pt>
                <c:pt idx="2">
                  <c:v>Maney</c:v>
                </c:pt>
                <c:pt idx="4">
                  <c:v>La Sabinita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5620-41EB-867B-DF35CA55276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5"/>
                <c:pt idx="0">
                  <c:v>Barrios de Huichapan </c:v>
                </c:pt>
                <c:pt idx="2">
                  <c:v>Maney</c:v>
                </c:pt>
                <c:pt idx="4">
                  <c:v>La Sabinita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16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Canalización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98000"/>
                    <a:lumMod val="114000"/>
                  </a:schemeClr>
                </a:gs>
                <a:gs pos="100000">
                  <a:schemeClr val="accent3">
                    <a:shade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98000"/>
                    <a:lumMod val="114000"/>
                  </a:schemeClr>
                </a:gs>
                <a:gs pos="100000">
                  <a:schemeClr val="accent3">
                    <a:tint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dirty="0"/>
              <a:t>Total</a:t>
            </a:r>
            <a:r>
              <a:rPr lang="es-MX" baseline="0" dirty="0"/>
              <a:t> de servicios 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5000"/>
                    <a:tint val="98000"/>
                    <a:lumMod val="114000"/>
                  </a:schemeClr>
                </a:gs>
                <a:gs pos="100000">
                  <a:schemeClr val="accent3">
                    <a:shade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tint val="98000"/>
                    <a:lumMod val="114000"/>
                  </a:schemeClr>
                </a:gs>
                <a:gs pos="100000">
                  <a:schemeClr val="accent3">
                    <a:tint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849A-D86E-4023-BE1F-779F62487A5E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DB91-07C3-4DCB-8EED-5BC52714F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891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87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33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205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02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13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932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669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83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36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25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62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71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5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03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6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533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Agosto 2024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065614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2603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9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28159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7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7300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2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305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41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03733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13610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66652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546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7478</TotalTime>
  <Words>25</Words>
  <Application>Microsoft Office PowerPoint</Application>
  <PresentationFormat>Panorámica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Century Gothic</vt:lpstr>
      <vt:lpstr>Wingdings 3</vt:lpstr>
      <vt:lpstr>Ion</vt:lpstr>
      <vt:lpstr>Estadística del mes Agosto 2024 Área Jurídica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Abril 2021 Área Jurídica </dc:title>
  <dc:creator>Lupita Galindo</dc:creator>
  <cp:lastModifiedBy>Instancia Municipal de la mujer</cp:lastModifiedBy>
  <cp:revision>46</cp:revision>
  <dcterms:created xsi:type="dcterms:W3CDTF">2021-06-02T14:44:20Z</dcterms:created>
  <dcterms:modified xsi:type="dcterms:W3CDTF">2024-10-22T17:21:44Z</dcterms:modified>
</cp:coreProperties>
</file>